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0" r:id="rId5"/>
    <p:sldId id="259" r:id="rId6"/>
    <p:sldId id="267" r:id="rId7"/>
    <p:sldId id="261" r:id="rId8"/>
    <p:sldId id="268" r:id="rId9"/>
    <p:sldId id="269" r:id="rId10"/>
    <p:sldId id="270" r:id="rId11"/>
    <p:sldId id="272" r:id="rId12"/>
    <p:sldId id="264" r:id="rId13"/>
    <p:sldId id="265" r:id="rId14"/>
    <p:sldId id="266"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0ACC6C9B-B87F-4DDD-835A-7D83DB3242A5}"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CC6C9B-B87F-4DDD-835A-7D83DB3242A5}"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0ACC6C9B-B87F-4DDD-835A-7D83DB3242A5}"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0ACC6C9B-B87F-4DDD-835A-7D83DB3242A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9D1BABCA-BB33-466E-9294-7C1EA11A3255}"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0ACC6C9B-B87F-4DDD-835A-7D83DB3242A5}"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D1BABCA-BB33-466E-9294-7C1EA11A3255}" type="datetimeFigureOut">
              <a:rPr lang="ru-RU" smtClean="0"/>
              <a:pPr/>
              <a:t>26.02.2021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ACC6C9B-B87F-4DDD-835A-7D83DB3242A5}"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83768" y="404665"/>
            <a:ext cx="6044208" cy="1152128"/>
          </a:xfrm>
        </p:spPr>
        <p:txBody>
          <a:bodyPr/>
          <a:lstStyle/>
          <a:p>
            <a:r>
              <a:rPr lang="kk-KZ" b="1" dirty="0" smtClean="0">
                <a:latin typeface="Times New Roman" pitchFamily="18" charset="0"/>
                <a:cs typeface="Times New Roman" pitchFamily="18" charset="0"/>
              </a:rPr>
              <a:t>Сабақ мақсаттары</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187624" y="2060848"/>
            <a:ext cx="7488832" cy="4320480"/>
          </a:xfrm>
        </p:spPr>
        <p:txBody>
          <a:bodyPr>
            <a:normAutofit/>
          </a:bodyPr>
          <a:lstStyle/>
          <a:p>
            <a:r>
              <a:rPr lang="kk-KZ" dirty="0" smtClean="0">
                <a:latin typeface="Times New Roman" pitchFamily="18" charset="0"/>
                <a:cs typeface="Times New Roman" pitchFamily="18" charset="0"/>
              </a:rPr>
              <a:t>8.1.6.1тыңдалым материалдарының мазмұны негізінде деректерді келтіре отырып, дәлелді жауап беру;</a:t>
            </a:r>
          </a:p>
          <a:p>
            <a:r>
              <a:rPr lang="kk-KZ" dirty="0" smtClean="0">
                <a:latin typeface="Times New Roman" pitchFamily="18" charset="0"/>
                <a:cs typeface="Times New Roman" pitchFamily="18" charset="0"/>
              </a:rPr>
              <a:t>8.3.3.1 </a:t>
            </a:r>
            <a:r>
              <a:rPr lang="kk-KZ" dirty="0">
                <a:latin typeface="Times New Roman" pitchFamily="18" charset="0"/>
                <a:cs typeface="Times New Roman" pitchFamily="18" charset="0"/>
              </a:rPr>
              <a:t>прозалық және поэзиялық шығармалардың композициялық құрылымын анықтау, кейіпкердің іс - әрекетіне немесе лирикалық кейіпкердің образына баға беру</a:t>
            </a:r>
            <a:r>
              <a:rPr lang="kk-KZ"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64088" y="274638"/>
            <a:ext cx="3569600" cy="6106690"/>
          </a:xfrm>
        </p:spPr>
        <p:txBody>
          <a:bodyPr>
            <a:normAutofit/>
          </a:bodyPr>
          <a:lstStyle/>
          <a:p>
            <a:r>
              <a:rPr lang="kk-KZ" sz="2000" b="1" dirty="0" smtClean="0">
                <a:latin typeface="Times New Roman" pitchFamily="18" charset="0"/>
                <a:cs typeface="Times New Roman" pitchFamily="18" charset="0"/>
              </a:rPr>
              <a:t>1. Суретте. </a:t>
            </a:r>
            <a:r>
              <a:rPr lang="kk-KZ" sz="2000" dirty="0" smtClean="0">
                <a:latin typeface="Times New Roman" pitchFamily="18" charset="0"/>
                <a:cs typeface="Times New Roman" pitchFamily="18" charset="0"/>
              </a:rPr>
              <a:t>Көксеректі суреттеңіз.</a:t>
            </a:r>
            <a:r>
              <a:rPr lang="kk-KZ"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b="1" dirty="0" smtClean="0">
                <a:latin typeface="Times New Roman" pitchFamily="18" charset="0"/>
                <a:cs typeface="Times New Roman" pitchFamily="18" charset="0"/>
              </a:rPr>
              <a:t> 2. Салыстыр. </a:t>
            </a:r>
            <a:r>
              <a:rPr lang="kk-KZ" sz="2000" dirty="0" smtClean="0">
                <a:latin typeface="Times New Roman" pitchFamily="18" charset="0"/>
                <a:cs typeface="Times New Roman" pitchFamily="18" charset="0"/>
              </a:rPr>
              <a:t>Ауыл иттері мен Көксеректі салыстырыңыз.</a:t>
            </a:r>
            <a:r>
              <a:rPr lang="kk-KZ"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b="1" dirty="0" smtClean="0">
                <a:latin typeface="Times New Roman" pitchFamily="18" charset="0"/>
                <a:cs typeface="Times New Roman" pitchFamily="18" charset="0"/>
              </a:rPr>
              <a:t> 3. Зертте. </a:t>
            </a:r>
            <a:r>
              <a:rPr lang="kk-KZ" sz="2000" dirty="0" smtClean="0">
                <a:latin typeface="Times New Roman" pitchFamily="18" charset="0"/>
                <a:cs typeface="Times New Roman" pitchFamily="18" charset="0"/>
              </a:rPr>
              <a:t>Қасқыр туралы тағы қандай шығарма білесіз?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b="1" dirty="0" smtClean="0">
                <a:latin typeface="Times New Roman" pitchFamily="18" charset="0"/>
                <a:cs typeface="Times New Roman" pitchFamily="18" charset="0"/>
              </a:rPr>
              <a:t>4. Талда. </a:t>
            </a:r>
            <a:r>
              <a:rPr lang="kk-KZ" sz="2000" dirty="0" smtClean="0">
                <a:latin typeface="Times New Roman" pitchFamily="18" charset="0"/>
                <a:cs typeface="Times New Roman" pitchFamily="18" charset="0"/>
              </a:rPr>
              <a:t>Көксеректің қатыгездігін қай тұстарда байқадыңыз?</a:t>
            </a:r>
            <a:r>
              <a:rPr lang="kk-KZ"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b="1" dirty="0" smtClean="0">
                <a:latin typeface="Times New Roman" pitchFamily="18" charset="0"/>
                <a:cs typeface="Times New Roman" pitchFamily="18" charset="0"/>
              </a:rPr>
              <a:t>5. Дәлелде. </a:t>
            </a:r>
            <a:r>
              <a:rPr lang="kk-KZ" sz="2000" dirty="0" smtClean="0">
                <a:latin typeface="Times New Roman" pitchFamily="18" charset="0"/>
                <a:cs typeface="Times New Roman" pitchFamily="18" charset="0"/>
              </a:rPr>
              <a:t>Неге қасқырды асырауға болмайды?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b="1" dirty="0" smtClean="0">
                <a:latin typeface="Times New Roman" pitchFamily="18" charset="0"/>
                <a:cs typeface="Times New Roman" pitchFamily="18" charset="0"/>
              </a:rPr>
              <a:t>6. Қолдан.  </a:t>
            </a:r>
            <a:r>
              <a:rPr lang="kk-KZ" sz="2000" dirty="0" smtClean="0">
                <a:latin typeface="Times New Roman" pitchFamily="18" charset="0"/>
                <a:cs typeface="Times New Roman" pitchFamily="18" charset="0"/>
              </a:rPr>
              <a:t>Көксерек туралы ауыл  адамдары не дейді?</a:t>
            </a:r>
            <a:r>
              <a:rPr lang="kk-KZ" sz="2000" b="1" dirty="0" smtClean="0">
                <a:latin typeface="Times New Roman" pitchFamily="18" charset="0"/>
                <a:cs typeface="Times New Roman" pitchFamily="18" charset="0"/>
              </a:rPr>
              <a:t> </a:t>
            </a:r>
            <a:r>
              <a:rPr lang="ru-RU" sz="1300" dirty="0" smtClean="0"/>
              <a:t/>
            </a:r>
            <a:br>
              <a:rPr lang="ru-RU" sz="1300" dirty="0" smtClean="0"/>
            </a:br>
            <a:endParaRPr lang="ru-RU" sz="1300" dirty="0"/>
          </a:p>
        </p:txBody>
      </p:sp>
      <p:pic>
        <p:nvPicPr>
          <p:cNvPr id="2050" name="Picture 2" descr="C:\Users\Админ\Desktop\АШЫҚ САБАҚ 24.02.21\суреттер\img0.jpg"/>
          <p:cNvPicPr>
            <a:picLocks noGrp="1" noChangeAspect="1" noChangeArrowheads="1"/>
          </p:cNvPicPr>
          <p:nvPr>
            <p:ph idx="1"/>
          </p:nvPr>
        </p:nvPicPr>
        <p:blipFill>
          <a:blip r:embed="rId2" cstate="print"/>
          <a:srcRect/>
          <a:stretch>
            <a:fillRect/>
          </a:stretch>
        </p:blipFill>
        <p:spPr bwMode="auto">
          <a:xfrm>
            <a:off x="1331640" y="1484784"/>
            <a:ext cx="3793728" cy="284529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74638"/>
            <a:ext cx="8034096" cy="1143000"/>
          </a:xfrm>
        </p:spPr>
        <p:txBody>
          <a:bodyPr>
            <a:normAutofit fontScale="90000"/>
          </a:bodyPr>
          <a:lstStyle/>
          <a:p>
            <a:r>
              <a:rPr lang="kk-KZ" dirty="0" smtClean="0">
                <a:latin typeface="Times New Roman" pitchFamily="18" charset="0"/>
                <a:cs typeface="Times New Roman" pitchFamily="18" charset="0"/>
              </a:rPr>
              <a:t>   Рефлексия.       </a:t>
            </a:r>
            <a:r>
              <a:rPr lang="kk-KZ" b="1" dirty="0" smtClean="0">
                <a:latin typeface="Times New Roman" pitchFamily="18" charset="0"/>
                <a:cs typeface="Times New Roman" pitchFamily="18" charset="0"/>
              </a:rPr>
              <a:t>«Бес саусақ» тәсілі </a:t>
            </a:r>
            <a:endParaRPr lang="ru-RU" dirty="0"/>
          </a:p>
        </p:txBody>
      </p:sp>
      <p:sp>
        <p:nvSpPr>
          <p:cNvPr id="3" name="Содержимое 2"/>
          <p:cNvSpPr>
            <a:spLocks noGrp="1"/>
          </p:cNvSpPr>
          <p:nvPr>
            <p:ph idx="1"/>
          </p:nvPr>
        </p:nvSpPr>
        <p:spPr>
          <a:xfrm>
            <a:off x="971600" y="1447800"/>
            <a:ext cx="7962088" cy="4800600"/>
          </a:xfrm>
        </p:spPr>
        <p:txBody>
          <a:bodyPr>
            <a:normAutofit lnSpcReduction="10000"/>
          </a:bodyPr>
          <a:lstStyle/>
          <a:p>
            <a:pPr>
              <a:buNone/>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Бас </a:t>
            </a:r>
            <a:r>
              <a:rPr lang="ru-RU" b="1" dirty="0" err="1" smtClean="0">
                <a:latin typeface="Times New Roman" pitchFamily="18" charset="0"/>
                <a:cs typeface="Times New Roman" pitchFamily="18" charset="0"/>
              </a:rPr>
              <a:t>бармак</a:t>
            </a:r>
            <a:r>
              <a:rPr lang="kk-KZ"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басты</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мәселе.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Бүгінгі сабақта ең құнды мәселе </a:t>
            </a:r>
            <a:r>
              <a:rPr lang="ru-RU" dirty="0" smtClean="0">
                <a:latin typeface="Times New Roman" pitchFamily="18" charset="0"/>
                <a:cs typeface="Times New Roman" pitchFamily="18" charset="0"/>
              </a:rPr>
              <a:t>не  </a:t>
            </a:r>
            <a:r>
              <a:rPr lang="ru-RU" dirty="0" err="1" smtClean="0">
                <a:latin typeface="Times New Roman" pitchFamily="18" charset="0"/>
                <a:cs typeface="Times New Roman" pitchFamily="18" charset="0"/>
              </a:rPr>
              <a:t>болды</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Балан </a:t>
            </a:r>
            <a:r>
              <a:rPr lang="ru-RU" b="1" dirty="0" err="1" smtClean="0">
                <a:latin typeface="Times New Roman" pitchFamily="18" charset="0"/>
                <a:cs typeface="Times New Roman" pitchFamily="18" charset="0"/>
              </a:rPr>
              <a:t>үйрек</a:t>
            </a:r>
            <a:r>
              <a:rPr lang="kk-KZ"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бірлесу</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топта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қалай жұмыс жасадым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Кімге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көмек бердім</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Ортан</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терек</a:t>
            </a:r>
            <a:r>
              <a:rPr lang="kk-KZ"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ойлану</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бүгін қандай білім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тәжірибе алдым</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Шылдыр</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шүмек</a:t>
            </a:r>
            <a:r>
              <a:rPr lang="kk-KZ"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шынайылық.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Сабақ маған ұнады ма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жоқ </a:t>
            </a:r>
            <a:r>
              <a:rPr lang="ru-RU" dirty="0" smtClean="0">
                <a:latin typeface="Times New Roman" pitchFamily="18" charset="0"/>
                <a:cs typeface="Times New Roman" pitchFamily="18" charset="0"/>
              </a:rPr>
              <a:t>па? </a:t>
            </a:r>
            <a:r>
              <a:rPr lang="ru-RU" dirty="0" err="1" smtClean="0">
                <a:latin typeface="Times New Roman" pitchFamily="18" charset="0"/>
                <a:cs typeface="Times New Roman" pitchFamily="18" charset="0"/>
              </a:rPr>
              <a:t>Неліктен</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Кішкентай</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бөбек</a:t>
            </a:r>
            <a:r>
              <a:rPr lang="kk-KZ"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көңіл</a:t>
            </a:r>
            <a:r>
              <a:rPr lang="kk-KZ" b="1" dirty="0" smtClean="0">
                <a:latin typeface="Times New Roman" pitchFamily="18" charset="0"/>
                <a:cs typeface="Times New Roman" pitchFamily="18" charset="0"/>
              </a:rPr>
              <a:t>-</a:t>
            </a:r>
            <a:r>
              <a:rPr lang="ru-RU" b="1" dirty="0" err="1" smtClean="0">
                <a:latin typeface="Times New Roman" pitchFamily="18" charset="0"/>
                <a:cs typeface="Times New Roman" pitchFamily="18" charset="0"/>
              </a:rPr>
              <a:t>күй ахуалы</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өзімді сабақта қалай сезіндім</a:t>
            </a:r>
            <a:r>
              <a:rPr lang="ru-RU" dirty="0" smtClean="0">
                <a:latin typeface="Times New Roman" pitchFamily="18" charset="0"/>
                <a:cs typeface="Times New Roman" pitchFamily="18" charset="0"/>
              </a:rPr>
              <a:t>?​</a:t>
            </a:r>
            <a:r>
              <a:rPr lang="kk-KZ"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5" name="Рисунок 4" descr="C:\Users\Админ\Desktop\АШЫҚ САБАҚ 24.02.21\img19.jpg"/>
          <p:cNvPicPr/>
          <p:nvPr/>
        </p:nvPicPr>
        <p:blipFill>
          <a:blip r:embed="rId2" cstate="print"/>
          <a:srcRect l="20731" t="35772" r="34146" b="13008"/>
          <a:stretch>
            <a:fillRect/>
          </a:stretch>
        </p:blipFill>
        <p:spPr bwMode="auto">
          <a:xfrm>
            <a:off x="3635896" y="404664"/>
            <a:ext cx="848866" cy="79208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Үйге тапсырма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1115616" y="1447800"/>
            <a:ext cx="7818072" cy="4800600"/>
          </a:xfrm>
        </p:spPr>
        <p:txBody>
          <a:bodyPr/>
          <a:lstStyle/>
          <a:p>
            <a:pPr algn="ctr">
              <a:buNone/>
            </a:pPr>
            <a:r>
              <a:rPr lang="kk-KZ" dirty="0" smtClean="0">
                <a:solidFill>
                  <a:srgbClr val="0070C0"/>
                </a:solidFill>
                <a:latin typeface="Times New Roman" pitchFamily="18" charset="0"/>
                <a:cs typeface="Times New Roman" pitchFamily="18" charset="0"/>
              </a:rPr>
              <a:t>«Егер мен Құрмаштың орнында болсам...»   тақырыбына эссе жазу.</a:t>
            </a:r>
            <a:endParaRPr lang="ru-RU" dirty="0">
              <a:solidFill>
                <a:srgbClr val="0070C0"/>
              </a:solidFill>
              <a:latin typeface="Times New Roman" pitchFamily="18" charset="0"/>
              <a:cs typeface="Times New Roman" pitchFamily="18" charset="0"/>
            </a:endParaRPr>
          </a:p>
        </p:txBody>
      </p:sp>
      <p:sp>
        <p:nvSpPr>
          <p:cNvPr id="4" name="Равнобедренный треугольник 3"/>
          <p:cNvSpPr/>
          <p:nvPr/>
        </p:nvSpPr>
        <p:spPr>
          <a:xfrm>
            <a:off x="3131840" y="3284984"/>
            <a:ext cx="1060704" cy="914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descr="C:\Users\Админ\Desktop\АШЫҚ САБАҚ 24.02.21\9fa086dfc9183db7e58ba69fd89cd429_resize_w_520_h_.jpg"/>
          <p:cNvPicPr>
            <a:picLocks noChangeAspect="1" noChangeArrowheads="1"/>
          </p:cNvPicPr>
          <p:nvPr/>
        </p:nvPicPr>
        <p:blipFill>
          <a:blip r:embed="rId2" cstate="print"/>
          <a:srcRect/>
          <a:stretch>
            <a:fillRect/>
          </a:stretch>
        </p:blipFill>
        <p:spPr bwMode="auto">
          <a:xfrm>
            <a:off x="2555776" y="2636912"/>
            <a:ext cx="4953000" cy="338137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kk-KZ" sz="4000" dirty="0" smtClean="0">
                <a:latin typeface="Times New Roman" pitchFamily="18" charset="0"/>
                <a:cs typeface="Times New Roman" pitchFamily="18" charset="0"/>
              </a:rPr>
              <a:t>Өзін-өзі бағалау</a:t>
            </a:r>
            <a:endParaRPr lang="ru-RU" sz="4000" dirty="0">
              <a:latin typeface="Times New Roman" pitchFamily="18" charset="0"/>
              <a:cs typeface="Times New Roman" pitchFamily="18" charset="0"/>
            </a:endParaRPr>
          </a:p>
        </p:txBody>
      </p:sp>
      <p:pic>
        <p:nvPicPr>
          <p:cNvPr id="5122" name="Picture 2" descr="C:\Users\Админ\Desktop\АШЫҚ САБАҚ 24.02.21\суреттер\slide-24.jpg"/>
          <p:cNvPicPr>
            <a:picLocks noGrp="1" noChangeAspect="1" noChangeArrowheads="1"/>
          </p:cNvPicPr>
          <p:nvPr>
            <p:ph idx="1"/>
          </p:nvPr>
        </p:nvPicPr>
        <p:blipFill>
          <a:blip r:embed="rId2" cstate="print"/>
          <a:srcRect t="8875"/>
          <a:stretch>
            <a:fillRect/>
          </a:stretch>
        </p:blipFill>
        <p:spPr bwMode="auto">
          <a:xfrm>
            <a:off x="1187624" y="1484784"/>
            <a:ext cx="7560840" cy="489654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Админ\Desktop\АШЫҚ САБАҚ 24.02.21\img8.jpg"/>
          <p:cNvPicPr>
            <a:picLocks noGrp="1" noChangeAspect="1" noChangeArrowheads="1"/>
          </p:cNvPicPr>
          <p:nvPr>
            <p:ph idx="1"/>
          </p:nvPr>
        </p:nvPicPr>
        <p:blipFill>
          <a:blip r:embed="rId2" cstate="print"/>
          <a:srcRect/>
          <a:stretch>
            <a:fillRect/>
          </a:stretch>
        </p:blipFill>
        <p:spPr bwMode="auto">
          <a:xfrm>
            <a:off x="1259632" y="404664"/>
            <a:ext cx="7560840" cy="619268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kk-KZ" sz="4000" b="1" dirty="0" smtClean="0">
                <a:latin typeface="Times New Roman" pitchFamily="18" charset="0"/>
                <a:cs typeface="Times New Roman" pitchFamily="18" charset="0"/>
              </a:rPr>
              <a:t>Бағалау критерийі</a:t>
            </a:r>
            <a:endParaRPr lang="ru-RU" sz="40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187624" y="2060848"/>
            <a:ext cx="7651576" cy="2880320"/>
          </a:xfrm>
        </p:spPr>
        <p:txBody>
          <a:bodyPr>
            <a:normAutofit/>
          </a:bodyPr>
          <a:lstStyle/>
          <a:p>
            <a:pPr>
              <a:buFont typeface="Wingdings" pitchFamily="2" charset="2"/>
              <a:buChar char="§"/>
            </a:pPr>
            <a:r>
              <a:rPr lang="kk-KZ" dirty="0" smtClean="0">
                <a:latin typeface="Times New Roman" pitchFamily="18" charset="0"/>
                <a:cs typeface="Times New Roman" pitchFamily="18" charset="0"/>
              </a:rPr>
              <a:t>Бейнематериалдағы  негізгі ақпаратты анықтайды;</a:t>
            </a:r>
            <a:endParaRPr lang="ru-RU" dirty="0" smtClean="0">
              <a:latin typeface="Times New Roman" pitchFamily="18" charset="0"/>
              <a:cs typeface="Times New Roman" pitchFamily="18" charset="0"/>
            </a:endParaRPr>
          </a:p>
          <a:p>
            <a:pPr>
              <a:buFont typeface="Wingdings" pitchFamily="2" charset="2"/>
              <a:buChar char="§"/>
            </a:pPr>
            <a:r>
              <a:rPr lang="kk-KZ" dirty="0" smtClean="0">
                <a:latin typeface="Times New Roman" pitchFamily="18" charset="0"/>
                <a:cs typeface="Times New Roman" pitchFamily="18" charset="0"/>
              </a:rPr>
              <a:t>Мәтіндегі кейіпкерлерді салыстырады;</a:t>
            </a:r>
            <a:endParaRPr lang="ru-RU" dirty="0" smtClean="0">
              <a:latin typeface="Times New Roman" pitchFamily="18" charset="0"/>
              <a:cs typeface="Times New Roman" pitchFamily="18" charset="0"/>
            </a:endParaRPr>
          </a:p>
          <a:p>
            <a:pPr>
              <a:buFont typeface="Wingdings" pitchFamily="2" charset="2"/>
              <a:buChar char="§"/>
            </a:pPr>
            <a:r>
              <a:rPr lang="kk-KZ" dirty="0" smtClean="0">
                <a:latin typeface="Times New Roman" pitchFamily="18" charset="0"/>
                <a:cs typeface="Times New Roman" pitchFamily="18" charset="0"/>
              </a:rPr>
              <a:t>Мәтіндегі оқиғаларға баға береді.</a:t>
            </a:r>
            <a:endParaRPr lang="ru-RU" dirty="0" smtClean="0">
              <a:latin typeface="Times New Roman" pitchFamily="18" charset="0"/>
              <a:cs typeface="Times New Roman" pitchFamily="18" charset="0"/>
            </a:endParaRPr>
          </a:p>
          <a:p>
            <a:pPr>
              <a:buFont typeface="Wingdings" pitchFamily="2" charset="2"/>
              <a:buChar char="§"/>
            </a:pPr>
            <a:r>
              <a:rPr lang="kk-KZ" dirty="0" smtClean="0">
                <a:latin typeface="Times New Roman" pitchFamily="18" charset="0"/>
                <a:cs typeface="Times New Roman" pitchFamily="18" charset="0"/>
              </a:rPr>
              <a:t>Өз ойларын тұжырымды жеткізе алады, дәлелдей алады.</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sz="4000" dirty="0" smtClean="0">
                <a:latin typeface="Times New Roman" pitchFamily="18" charset="0"/>
                <a:cs typeface="Times New Roman" pitchFamily="18" charset="0"/>
              </a:rPr>
              <a:t>СТОП кадр</a:t>
            </a:r>
            <a:endParaRPr lang="ru-RU" sz="4000" dirty="0">
              <a:latin typeface="Times New Roman" pitchFamily="18" charset="0"/>
              <a:cs typeface="Times New Roman" pitchFamily="18" charset="0"/>
            </a:endParaRPr>
          </a:p>
        </p:txBody>
      </p:sp>
      <p:pic>
        <p:nvPicPr>
          <p:cNvPr id="1026" name="Picture 2" descr="C:\Users\Админ\Desktop\АШЫҚ САБАҚ 24.02.21\3152706.jpg"/>
          <p:cNvPicPr>
            <a:picLocks noGrp="1" noChangeAspect="1" noChangeArrowheads="1"/>
          </p:cNvPicPr>
          <p:nvPr>
            <p:ph idx="1"/>
          </p:nvPr>
        </p:nvPicPr>
        <p:blipFill>
          <a:blip r:embed="rId2" cstate="print"/>
          <a:srcRect r="6321"/>
          <a:stretch>
            <a:fillRect/>
          </a:stretch>
        </p:blipFill>
        <p:spPr bwMode="auto">
          <a:xfrm>
            <a:off x="1435100" y="1340768"/>
            <a:ext cx="3175835" cy="2376264"/>
          </a:xfrm>
          <a:prstGeom prst="rect">
            <a:avLst/>
          </a:prstGeom>
          <a:noFill/>
        </p:spPr>
      </p:pic>
      <p:pic>
        <p:nvPicPr>
          <p:cNvPr id="1027" name="Picture 3" descr="C:\Users\Админ\Desktop\АШЫҚ САБАҚ 24.02.21\pogudxe8p46vh2i7q.jpeg"/>
          <p:cNvPicPr>
            <a:picLocks noChangeAspect="1" noChangeArrowheads="1"/>
          </p:cNvPicPr>
          <p:nvPr/>
        </p:nvPicPr>
        <p:blipFill>
          <a:blip r:embed="rId3" cstate="print"/>
          <a:srcRect/>
          <a:stretch>
            <a:fillRect/>
          </a:stretch>
        </p:blipFill>
        <p:spPr bwMode="auto">
          <a:xfrm>
            <a:off x="1403648" y="4149080"/>
            <a:ext cx="3240360" cy="2308312"/>
          </a:xfrm>
          <a:prstGeom prst="rect">
            <a:avLst/>
          </a:prstGeom>
          <a:noFill/>
        </p:spPr>
      </p:pic>
      <p:pic>
        <p:nvPicPr>
          <p:cNvPr id="1028" name="Picture 4" descr="C:\Users\Админ\Desktop\АШЫҚ САБАҚ 24.02.21\c15115ed4d625f9.jpg"/>
          <p:cNvPicPr>
            <a:picLocks noChangeAspect="1" noChangeArrowheads="1"/>
          </p:cNvPicPr>
          <p:nvPr/>
        </p:nvPicPr>
        <p:blipFill>
          <a:blip r:embed="rId4" cstate="print"/>
          <a:srcRect/>
          <a:stretch>
            <a:fillRect/>
          </a:stretch>
        </p:blipFill>
        <p:spPr bwMode="auto">
          <a:xfrm>
            <a:off x="4860032" y="2132856"/>
            <a:ext cx="3816424" cy="2808312"/>
          </a:xfrm>
          <a:prstGeom prst="rect">
            <a:avLst/>
          </a:prstGeom>
          <a:noFill/>
        </p:spPr>
      </p:pic>
      <p:sp>
        <p:nvSpPr>
          <p:cNvPr id="6145" name="Rectangle 1"/>
          <p:cNvSpPr>
            <a:spLocks noChangeArrowheads="1"/>
          </p:cNvSpPr>
          <p:nvPr/>
        </p:nvSpPr>
        <p:spPr bwMode="auto">
          <a:xfrm>
            <a:off x="4860032" y="5311661"/>
            <a:ext cx="428396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Қасқыр қандай аң?</a:t>
            </a:r>
            <a:endParaRPr kumimoji="0" lang="kk-KZ" sz="2000" b="1" i="0" u="none" strike="noStrike" cap="none" normalizeH="0" baseline="0" dirty="0" smtClean="0">
              <a:ln>
                <a:noFill/>
              </a:ln>
              <a:solidFill>
                <a:srgbClr val="0070C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024824" cy="562074"/>
          </a:xfrm>
        </p:spPr>
        <p:txBody>
          <a:bodyPr>
            <a:normAutofit fontScale="90000"/>
          </a:bodyPr>
          <a:lstStyle/>
          <a:p>
            <a:pPr algn="ctr"/>
            <a:r>
              <a:rPr lang="kk-KZ" dirty="0" smtClean="0">
                <a:latin typeface="Times New Roman" pitchFamily="18" charset="0"/>
                <a:cs typeface="Times New Roman" pitchFamily="18" charset="0"/>
              </a:rPr>
              <a:t>Сөздік карта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endParaRPr lang="ru-RU" dirty="0" smtClean="0"/>
          </a:p>
          <a:p>
            <a:endParaRPr lang="ru-RU" dirty="0"/>
          </a:p>
        </p:txBody>
      </p:sp>
      <p:graphicFrame>
        <p:nvGraphicFramePr>
          <p:cNvPr id="4" name="Таблица 3"/>
          <p:cNvGraphicFramePr>
            <a:graphicFrameLocks noGrp="1"/>
          </p:cNvGraphicFramePr>
          <p:nvPr/>
        </p:nvGraphicFramePr>
        <p:xfrm>
          <a:off x="683567" y="908721"/>
          <a:ext cx="8208915" cy="5787217"/>
        </p:xfrm>
        <a:graphic>
          <a:graphicData uri="http://schemas.openxmlformats.org/drawingml/2006/table">
            <a:tbl>
              <a:tblPr firstRow="1" bandRow="1">
                <a:tableStyleId>{5DA37D80-6434-44D0-A028-1B22A696006F}</a:tableStyleId>
              </a:tblPr>
              <a:tblGrid>
                <a:gridCol w="1641783"/>
                <a:gridCol w="1641783"/>
                <a:gridCol w="1641783"/>
                <a:gridCol w="1641783"/>
                <a:gridCol w="1641783"/>
              </a:tblGrid>
              <a:tr h="713965">
                <a:tc>
                  <a:txBody>
                    <a:bodyPr/>
                    <a:lstStyle/>
                    <a:p>
                      <a:pPr marL="33020" marR="66040" indent="-810260">
                        <a:lnSpc>
                          <a:spcPts val="1200"/>
                        </a:lnSpc>
                        <a:spcBef>
                          <a:spcPts val="845"/>
                        </a:spcBef>
                        <a:spcAft>
                          <a:spcPts val="0"/>
                        </a:spcAft>
                      </a:pPr>
                      <a:endParaRPr lang="kk-KZ" sz="1800" b="1" dirty="0" smtClean="0">
                        <a:latin typeface="Times New Roman"/>
                        <a:ea typeface="Calibri"/>
                        <a:cs typeface="Times New Roman"/>
                      </a:endParaRPr>
                    </a:p>
                    <a:p>
                      <a:pPr marL="33020" marR="66040" indent="-810260">
                        <a:lnSpc>
                          <a:spcPts val="1200"/>
                        </a:lnSpc>
                        <a:spcBef>
                          <a:spcPts val="845"/>
                        </a:spcBef>
                        <a:spcAft>
                          <a:spcPts val="0"/>
                        </a:spcAft>
                      </a:pPr>
                      <a:r>
                        <a:rPr lang="kk-KZ" sz="1800" b="1" dirty="0" smtClean="0">
                          <a:latin typeface="Times New Roman"/>
                          <a:ea typeface="Calibri"/>
                          <a:cs typeface="Times New Roman"/>
                        </a:rPr>
                        <a:t>Қазақша </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b="1" dirty="0" smtClean="0">
                        <a:latin typeface="Times New Roman"/>
                        <a:ea typeface="Calibri"/>
                        <a:cs typeface="Times New Roman"/>
                      </a:endParaRPr>
                    </a:p>
                    <a:p>
                      <a:pPr marL="33020" marR="66040" indent="-810260">
                        <a:lnSpc>
                          <a:spcPts val="1200"/>
                        </a:lnSpc>
                        <a:spcBef>
                          <a:spcPts val="845"/>
                        </a:spcBef>
                        <a:spcAft>
                          <a:spcPts val="0"/>
                        </a:spcAft>
                      </a:pPr>
                      <a:r>
                        <a:rPr lang="kk-KZ" sz="1800" b="1" dirty="0" smtClean="0">
                          <a:latin typeface="Times New Roman"/>
                          <a:ea typeface="Calibri"/>
                          <a:cs typeface="Times New Roman"/>
                        </a:rPr>
                        <a:t>Орысша </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b="1" dirty="0" smtClean="0">
                        <a:latin typeface="Times New Roman"/>
                        <a:ea typeface="Calibri"/>
                        <a:cs typeface="Times New Roman"/>
                      </a:endParaRPr>
                    </a:p>
                    <a:p>
                      <a:pPr marL="33020" marR="66040" indent="21590">
                        <a:lnSpc>
                          <a:spcPts val="1200"/>
                        </a:lnSpc>
                        <a:spcBef>
                          <a:spcPts val="845"/>
                        </a:spcBef>
                        <a:spcAft>
                          <a:spcPts val="0"/>
                        </a:spcAft>
                      </a:pPr>
                      <a:r>
                        <a:rPr lang="kk-KZ" sz="1800" b="1" dirty="0" smtClean="0">
                          <a:latin typeface="Times New Roman"/>
                          <a:ea typeface="Calibri"/>
                          <a:cs typeface="Times New Roman"/>
                        </a:rPr>
                        <a:t>Сөз </a:t>
                      </a:r>
                      <a:r>
                        <a:rPr lang="kk-KZ" sz="1800" b="1" dirty="0">
                          <a:latin typeface="Times New Roman"/>
                          <a:ea typeface="Calibri"/>
                          <a:cs typeface="Times New Roman"/>
                        </a:rPr>
                        <a:t>табы, сұрағы</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b="1" dirty="0" smtClean="0">
                        <a:latin typeface="Times New Roman"/>
                        <a:ea typeface="Calibri"/>
                        <a:cs typeface="Times New Roman"/>
                      </a:endParaRPr>
                    </a:p>
                    <a:p>
                      <a:pPr marL="33020" marR="66040" indent="-810260">
                        <a:lnSpc>
                          <a:spcPts val="1200"/>
                        </a:lnSpc>
                        <a:spcBef>
                          <a:spcPts val="845"/>
                        </a:spcBef>
                        <a:spcAft>
                          <a:spcPts val="0"/>
                        </a:spcAft>
                      </a:pPr>
                      <a:r>
                        <a:rPr lang="kk-KZ" sz="1800" b="1" dirty="0" smtClean="0">
                          <a:latin typeface="Times New Roman"/>
                          <a:ea typeface="Calibri"/>
                          <a:cs typeface="Times New Roman"/>
                        </a:rPr>
                        <a:t>Синоним </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b="1" dirty="0" smtClean="0">
                        <a:latin typeface="Times New Roman"/>
                        <a:ea typeface="Calibri"/>
                        <a:cs typeface="Times New Roman"/>
                      </a:endParaRPr>
                    </a:p>
                    <a:p>
                      <a:pPr marL="33020" marR="66040" indent="-810260">
                        <a:lnSpc>
                          <a:spcPts val="1200"/>
                        </a:lnSpc>
                        <a:spcBef>
                          <a:spcPts val="845"/>
                        </a:spcBef>
                        <a:spcAft>
                          <a:spcPts val="0"/>
                        </a:spcAft>
                      </a:pPr>
                      <a:r>
                        <a:rPr lang="kk-KZ" sz="1800" b="1" dirty="0" smtClean="0">
                          <a:latin typeface="Times New Roman"/>
                          <a:ea typeface="Calibri"/>
                          <a:cs typeface="Times New Roman"/>
                        </a:rPr>
                        <a:t>Антоним </a:t>
                      </a:r>
                      <a:endParaRPr lang="ru-RU" sz="1800" dirty="0">
                        <a:latin typeface="Calibri"/>
                        <a:ea typeface="Calibri"/>
                        <a:cs typeface="Times New Roman"/>
                      </a:endParaRPr>
                    </a:p>
                  </a:txBody>
                  <a:tcPr marL="68580" marR="68580" marT="0" marB="0"/>
                </a:tc>
              </a:tr>
              <a:tr h="652259">
                <a:tc>
                  <a:txBody>
                    <a:bodyPr/>
                    <a:lstStyle/>
                    <a:p>
                      <a:pPr marL="33020" marR="66040" indent="-81026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Жат </a:t>
                      </a:r>
                      <a:r>
                        <a:rPr lang="kk-KZ" sz="1800" dirty="0">
                          <a:latin typeface="Times New Roman"/>
                          <a:ea typeface="Calibri"/>
                          <a:cs typeface="Times New Roman"/>
                        </a:rPr>
                        <a:t>иіс</a:t>
                      </a:r>
                      <a:endParaRPr lang="ru-RU" sz="1800" dirty="0">
                        <a:latin typeface="Calibri"/>
                        <a:ea typeface="Calibri"/>
                        <a:cs typeface="Times New Roman"/>
                      </a:endParaRPr>
                    </a:p>
                  </a:txBody>
                  <a:tcPr marL="68580" marR="68580" marT="0" marB="0"/>
                </a:tc>
                <a:tc>
                  <a:txBody>
                    <a:bodyPr/>
                    <a:lstStyle/>
                    <a:p>
                      <a:pPr marL="33020" marR="21590" indent="3810">
                        <a:lnSpc>
                          <a:spcPts val="1200"/>
                        </a:lnSpc>
                        <a:spcBef>
                          <a:spcPts val="845"/>
                        </a:spcBef>
                        <a:spcAft>
                          <a:spcPts val="0"/>
                        </a:spcAft>
                      </a:pPr>
                      <a:endParaRPr lang="kk-KZ" sz="1800" dirty="0" smtClean="0">
                        <a:latin typeface="Times New Roman"/>
                        <a:ea typeface="Calibri"/>
                        <a:cs typeface="Times New Roman"/>
                      </a:endParaRPr>
                    </a:p>
                    <a:p>
                      <a:pPr marL="33020" marR="21590" indent="3810">
                        <a:lnSpc>
                          <a:spcPts val="1200"/>
                        </a:lnSpc>
                        <a:spcBef>
                          <a:spcPts val="845"/>
                        </a:spcBef>
                        <a:spcAft>
                          <a:spcPts val="0"/>
                        </a:spcAft>
                      </a:pPr>
                      <a:r>
                        <a:rPr lang="kk-KZ" sz="1800" dirty="0" smtClean="0">
                          <a:latin typeface="Times New Roman"/>
                          <a:ea typeface="Calibri"/>
                          <a:cs typeface="Times New Roman"/>
                        </a:rPr>
                        <a:t>Незнакомый</a:t>
                      </a:r>
                      <a:r>
                        <a:rPr lang="kk-KZ" sz="1800" dirty="0">
                          <a:latin typeface="Times New Roman"/>
                          <a:ea typeface="Calibri"/>
                          <a:cs typeface="Times New Roman"/>
                        </a:rPr>
                        <a:t>, чужой</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Зат </a:t>
                      </a:r>
                      <a:r>
                        <a:rPr lang="kk-KZ" sz="1800" dirty="0">
                          <a:latin typeface="Times New Roman"/>
                          <a:ea typeface="Calibri"/>
                          <a:cs typeface="Times New Roman"/>
                        </a:rPr>
                        <a:t>есім </a:t>
                      </a: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не</a:t>
                      </a:r>
                      <a:r>
                        <a:rPr lang="kk-KZ" sz="1800" dirty="0">
                          <a:latin typeface="Times New Roman"/>
                          <a:ea typeface="Calibri"/>
                          <a:cs typeface="Times New Roman"/>
                        </a:rPr>
                        <a:t>?</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Бөтен </a:t>
                      </a:r>
                      <a:r>
                        <a:rPr lang="kk-KZ" sz="1800" dirty="0">
                          <a:latin typeface="Times New Roman"/>
                          <a:ea typeface="Calibri"/>
                          <a:cs typeface="Times New Roman"/>
                        </a:rPr>
                        <a:t>иіс</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a:latin typeface="Times New Roman"/>
                        <a:ea typeface="Calibri"/>
                        <a:cs typeface="Times New Roman"/>
                      </a:endParaRPr>
                    </a:p>
                  </a:txBody>
                  <a:tcPr marL="68580" marR="68580" marT="0" marB="0"/>
                </a:tc>
              </a:tr>
              <a:tr h="652259">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Баптады</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ухаживал</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Етістік </a:t>
                      </a:r>
                      <a:endParaRPr lang="ru-RU" sz="1800" dirty="0">
                        <a:latin typeface="Calibri"/>
                        <a:ea typeface="Calibri"/>
                        <a:cs typeface="Times New Roman"/>
                      </a:endParaRPr>
                    </a:p>
                    <a:p>
                      <a:pPr marL="33020" marR="66040" indent="21590">
                        <a:lnSpc>
                          <a:spcPts val="1200"/>
                        </a:lnSpc>
                        <a:spcBef>
                          <a:spcPts val="845"/>
                        </a:spcBef>
                        <a:spcAft>
                          <a:spcPts val="0"/>
                        </a:spcAft>
                      </a:pPr>
                      <a:r>
                        <a:rPr lang="kk-KZ" sz="1800" dirty="0">
                          <a:latin typeface="Times New Roman"/>
                          <a:ea typeface="Calibri"/>
                          <a:cs typeface="Times New Roman"/>
                        </a:rPr>
                        <a:t>Не істеді?</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Өсірді</a:t>
                      </a:r>
                      <a:r>
                        <a:rPr lang="kk-KZ" sz="1800" dirty="0">
                          <a:latin typeface="Times New Roman"/>
                          <a:ea typeface="Calibri"/>
                          <a:cs typeface="Times New Roman"/>
                        </a:rPr>
                        <a:t>, асырады</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a:latin typeface="Times New Roman"/>
                        <a:ea typeface="Calibri"/>
                        <a:cs typeface="Times New Roman"/>
                      </a:endParaRPr>
                    </a:p>
                  </a:txBody>
                  <a:tcPr marL="68580" marR="68580" marT="0" marB="0"/>
                </a:tc>
              </a:tr>
              <a:tr h="666127">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Алып,зор</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Могучий,великан</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Сын </a:t>
                      </a:r>
                      <a:r>
                        <a:rPr lang="kk-KZ" sz="1800" dirty="0">
                          <a:latin typeface="Times New Roman"/>
                          <a:ea typeface="Calibri"/>
                          <a:cs typeface="Times New Roman"/>
                        </a:rPr>
                        <a:t>есім Қандай?</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Үлкен</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Кішкентай </a:t>
                      </a:r>
                      <a:endParaRPr lang="ru-RU" sz="1800" dirty="0">
                        <a:latin typeface="Calibri"/>
                        <a:ea typeface="Calibri"/>
                        <a:cs typeface="Times New Roman"/>
                      </a:endParaRPr>
                    </a:p>
                  </a:txBody>
                  <a:tcPr marL="68580" marR="68580" marT="0" marB="0"/>
                </a:tc>
              </a:tr>
              <a:tr h="700904">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Талап </a:t>
                      </a:r>
                      <a:r>
                        <a:rPr lang="kk-KZ" sz="1800" dirty="0">
                          <a:latin typeface="Times New Roman"/>
                          <a:ea typeface="Calibri"/>
                          <a:cs typeface="Times New Roman"/>
                        </a:rPr>
                        <a:t>тастайды</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укусить</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Етістік </a:t>
                      </a:r>
                      <a:endParaRPr lang="ru-RU" sz="1800" dirty="0">
                        <a:latin typeface="Calibri"/>
                        <a:ea typeface="Calibri"/>
                        <a:cs typeface="Times New Roman"/>
                      </a:endParaRPr>
                    </a:p>
                    <a:p>
                      <a:pPr marL="33020" marR="66040" indent="21590">
                        <a:lnSpc>
                          <a:spcPts val="1200"/>
                        </a:lnSpc>
                        <a:spcBef>
                          <a:spcPts val="845"/>
                        </a:spcBef>
                        <a:spcAft>
                          <a:spcPts val="0"/>
                        </a:spcAft>
                      </a:pPr>
                      <a:r>
                        <a:rPr lang="kk-KZ" sz="1800" dirty="0">
                          <a:latin typeface="Times New Roman"/>
                          <a:ea typeface="Calibri"/>
                          <a:cs typeface="Times New Roman"/>
                        </a:rPr>
                        <a:t>Не істейді?</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Зорлық </a:t>
                      </a:r>
                      <a:r>
                        <a:rPr lang="kk-KZ" sz="1800" dirty="0">
                          <a:latin typeface="Times New Roman"/>
                          <a:ea typeface="Calibri"/>
                          <a:cs typeface="Times New Roman"/>
                        </a:rPr>
                        <a:t>көрсетеді</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Дос </a:t>
                      </a:r>
                      <a:r>
                        <a:rPr lang="kk-KZ" sz="1800" dirty="0">
                          <a:latin typeface="Times New Roman"/>
                          <a:ea typeface="Calibri"/>
                          <a:cs typeface="Times New Roman"/>
                        </a:rPr>
                        <a:t>болады, қамқор болады</a:t>
                      </a:r>
                      <a:endParaRPr lang="ru-RU" sz="1800" dirty="0">
                        <a:latin typeface="Calibri"/>
                        <a:ea typeface="Calibri"/>
                        <a:cs typeface="Times New Roman"/>
                      </a:endParaRPr>
                    </a:p>
                  </a:txBody>
                  <a:tcPr marL="68580" marR="68580" marT="0" marB="0"/>
                </a:tc>
              </a:tr>
              <a:tr h="627756">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Дала </a:t>
                      </a:r>
                      <a:r>
                        <a:rPr lang="kk-KZ" sz="1800" dirty="0">
                          <a:latin typeface="Times New Roman"/>
                          <a:ea typeface="Calibri"/>
                          <a:cs typeface="Times New Roman"/>
                        </a:rPr>
                        <a:t>тағысы</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дикий</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Зат </a:t>
                      </a:r>
                      <a:r>
                        <a:rPr lang="kk-KZ" sz="1800" dirty="0">
                          <a:latin typeface="Times New Roman"/>
                          <a:ea typeface="Calibri"/>
                          <a:cs typeface="Times New Roman"/>
                        </a:rPr>
                        <a:t>есім не?</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Жыртқыш</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Үй </a:t>
                      </a:r>
                      <a:r>
                        <a:rPr lang="kk-KZ" sz="1800" dirty="0">
                          <a:latin typeface="Times New Roman"/>
                          <a:ea typeface="Calibri"/>
                          <a:cs typeface="Times New Roman"/>
                        </a:rPr>
                        <a:t>күшігі</a:t>
                      </a:r>
                      <a:endParaRPr lang="ru-RU" sz="1800" dirty="0">
                        <a:latin typeface="Calibri"/>
                        <a:ea typeface="Calibri"/>
                        <a:cs typeface="Times New Roman"/>
                      </a:endParaRPr>
                    </a:p>
                  </a:txBody>
                  <a:tcPr marL="68580" marR="68580" marT="0" marB="0"/>
                </a:tc>
              </a:tr>
              <a:tr h="720262">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Жасымайды</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смелый</a:t>
                      </a:r>
                      <a:r>
                        <a:rPr lang="kk-KZ" sz="1800" dirty="0">
                          <a:latin typeface="Times New Roman"/>
                          <a:ea typeface="Calibri"/>
                          <a:cs typeface="Times New Roman"/>
                        </a:rPr>
                        <a:t>, храбрый</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Етістік </a:t>
                      </a:r>
                    </a:p>
                    <a:p>
                      <a:pPr marL="33020" marR="66040" indent="21590">
                        <a:lnSpc>
                          <a:spcPts val="1200"/>
                        </a:lnSpc>
                        <a:spcBef>
                          <a:spcPts val="845"/>
                        </a:spcBef>
                        <a:spcAft>
                          <a:spcPts val="0"/>
                        </a:spcAft>
                      </a:pPr>
                      <a:r>
                        <a:rPr lang="kk-KZ" sz="1800" dirty="0" smtClean="0">
                          <a:latin typeface="Times New Roman"/>
                          <a:ea typeface="Calibri"/>
                          <a:cs typeface="Times New Roman"/>
                        </a:rPr>
                        <a:t>не </a:t>
                      </a:r>
                      <a:r>
                        <a:rPr lang="kk-KZ" sz="1800" dirty="0">
                          <a:latin typeface="Times New Roman"/>
                          <a:ea typeface="Calibri"/>
                          <a:cs typeface="Times New Roman"/>
                        </a:rPr>
                        <a:t>істемейді?</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Қорықпайды </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қорқады</a:t>
                      </a:r>
                      <a:endParaRPr lang="ru-RU" sz="1800" dirty="0">
                        <a:latin typeface="Calibri"/>
                        <a:ea typeface="Calibri"/>
                        <a:cs typeface="Times New Roman"/>
                      </a:endParaRPr>
                    </a:p>
                  </a:txBody>
                  <a:tcPr marL="68580" marR="68580" marT="0" marB="0"/>
                </a:tc>
              </a:tr>
              <a:tr h="1027107">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Итаяқ </a:t>
                      </a:r>
                      <a:endParaRPr lang="ru-RU" sz="1800" dirty="0">
                        <a:latin typeface="Calibri"/>
                        <a:ea typeface="Calibri"/>
                        <a:cs typeface="Times New Roman"/>
                      </a:endParaRPr>
                    </a:p>
                  </a:txBody>
                  <a:tcPr marL="68580" marR="68580" marT="0" marB="0"/>
                </a:tc>
                <a:tc>
                  <a:txBody>
                    <a:bodyPr/>
                    <a:lstStyle/>
                    <a:p>
                      <a:pPr marL="33020" marR="66040" indent="-64770">
                        <a:lnSpc>
                          <a:spcPts val="1200"/>
                        </a:lnSpc>
                        <a:spcBef>
                          <a:spcPts val="845"/>
                        </a:spcBef>
                        <a:spcAft>
                          <a:spcPts val="0"/>
                        </a:spcAft>
                      </a:pPr>
                      <a:r>
                        <a:rPr lang="kk-KZ" sz="1800" dirty="0">
                          <a:latin typeface="Times New Roman"/>
                          <a:ea typeface="Calibri"/>
                          <a:cs typeface="Times New Roman"/>
                        </a:rPr>
                        <a:t> </a:t>
                      </a:r>
                      <a:endParaRPr lang="kk-KZ" sz="1800" dirty="0" smtClean="0">
                        <a:latin typeface="Times New Roman"/>
                        <a:ea typeface="Calibri"/>
                        <a:cs typeface="Times New Roman"/>
                      </a:endParaRPr>
                    </a:p>
                    <a:p>
                      <a:pPr marL="33020" marR="66040" indent="-64770">
                        <a:lnSpc>
                          <a:spcPts val="1200"/>
                        </a:lnSpc>
                        <a:spcBef>
                          <a:spcPts val="845"/>
                        </a:spcBef>
                        <a:spcAft>
                          <a:spcPts val="0"/>
                        </a:spcAft>
                      </a:pPr>
                      <a:r>
                        <a:rPr lang="kk-KZ" sz="1800" dirty="0" smtClean="0">
                          <a:latin typeface="Times New Roman"/>
                          <a:ea typeface="Calibri"/>
                          <a:cs typeface="Times New Roman"/>
                        </a:rPr>
                        <a:t>Собачья </a:t>
                      </a:r>
                      <a:r>
                        <a:rPr lang="kk-KZ" sz="1800" dirty="0">
                          <a:latin typeface="Times New Roman"/>
                          <a:ea typeface="Calibri"/>
                          <a:cs typeface="Times New Roman"/>
                        </a:rPr>
                        <a:t>миска</a:t>
                      </a:r>
                      <a:endParaRPr lang="ru-RU" sz="1800" dirty="0">
                        <a:latin typeface="Calibri"/>
                        <a:ea typeface="Calibri"/>
                        <a:cs typeface="Times New Roman"/>
                      </a:endParaRPr>
                    </a:p>
                  </a:txBody>
                  <a:tcPr marL="68580" marR="68580" marT="0" marB="0"/>
                </a:tc>
                <a:tc>
                  <a:txBody>
                    <a:bodyPr/>
                    <a:lstStyle/>
                    <a:p>
                      <a:pPr marL="33020" marR="66040" indent="21590">
                        <a:lnSpc>
                          <a:spcPts val="1200"/>
                        </a:lnSpc>
                        <a:spcBef>
                          <a:spcPts val="845"/>
                        </a:spcBef>
                        <a:spcAft>
                          <a:spcPts val="0"/>
                        </a:spcAft>
                      </a:pPr>
                      <a:endParaRPr lang="kk-KZ" sz="1800" dirty="0" smtClean="0">
                        <a:latin typeface="Times New Roman"/>
                        <a:ea typeface="Calibri"/>
                        <a:cs typeface="Times New Roman"/>
                      </a:endParaRPr>
                    </a:p>
                    <a:p>
                      <a:pPr marL="33020" marR="66040" indent="21590">
                        <a:lnSpc>
                          <a:spcPts val="1200"/>
                        </a:lnSpc>
                        <a:spcBef>
                          <a:spcPts val="845"/>
                        </a:spcBef>
                        <a:spcAft>
                          <a:spcPts val="0"/>
                        </a:spcAft>
                      </a:pPr>
                      <a:r>
                        <a:rPr lang="kk-KZ" sz="1800" dirty="0" smtClean="0">
                          <a:latin typeface="Times New Roman"/>
                          <a:ea typeface="Calibri"/>
                          <a:cs typeface="Times New Roman"/>
                        </a:rPr>
                        <a:t>Зат </a:t>
                      </a:r>
                      <a:r>
                        <a:rPr lang="kk-KZ" sz="1800" dirty="0">
                          <a:latin typeface="Times New Roman"/>
                          <a:ea typeface="Calibri"/>
                          <a:cs typeface="Times New Roman"/>
                        </a:rPr>
                        <a:t>есім не?</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smtClean="0">
                        <a:latin typeface="Times New Roman"/>
                        <a:ea typeface="Calibri"/>
                        <a:cs typeface="Times New Roman"/>
                      </a:endParaRPr>
                    </a:p>
                    <a:p>
                      <a:pPr marL="33020" marR="66040" indent="-810260">
                        <a:lnSpc>
                          <a:spcPts val="1200"/>
                        </a:lnSpc>
                        <a:spcBef>
                          <a:spcPts val="845"/>
                        </a:spcBef>
                        <a:spcAft>
                          <a:spcPts val="0"/>
                        </a:spcAft>
                      </a:pPr>
                      <a:r>
                        <a:rPr lang="kk-KZ" sz="1800" dirty="0" smtClean="0">
                          <a:latin typeface="Times New Roman"/>
                          <a:ea typeface="Calibri"/>
                          <a:cs typeface="Times New Roman"/>
                        </a:rPr>
                        <a:t>Итке </a:t>
                      </a:r>
                      <a:r>
                        <a:rPr lang="kk-KZ" sz="1800" dirty="0">
                          <a:latin typeface="Times New Roman"/>
                          <a:ea typeface="Calibri"/>
                          <a:cs typeface="Times New Roman"/>
                        </a:rPr>
                        <a:t>ас құятын ыдыс</a:t>
                      </a:r>
                      <a:endParaRPr lang="ru-RU" sz="1800" dirty="0">
                        <a:latin typeface="Calibri"/>
                        <a:ea typeface="Calibri"/>
                        <a:cs typeface="Times New Roman"/>
                      </a:endParaRPr>
                    </a:p>
                  </a:txBody>
                  <a:tcPr marL="68580" marR="68580" marT="0" marB="0"/>
                </a:tc>
                <a:tc>
                  <a:txBody>
                    <a:bodyPr/>
                    <a:lstStyle/>
                    <a:p>
                      <a:pPr marL="33020" marR="66040" indent="-810260">
                        <a:lnSpc>
                          <a:spcPts val="1200"/>
                        </a:lnSpc>
                        <a:spcBef>
                          <a:spcPts val="845"/>
                        </a:spcBef>
                        <a:spcAft>
                          <a:spcPts val="0"/>
                        </a:spcAft>
                      </a:pPr>
                      <a:endParaRPr lang="kk-KZ" sz="1800" dirty="0">
                        <a:latin typeface="Times New Roman"/>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p:cNvSpPr/>
          <p:nvPr/>
        </p:nvSpPr>
        <p:spPr>
          <a:xfrm>
            <a:off x="1691680" y="2204864"/>
            <a:ext cx="3456384" cy="151216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lvl="0" algn="ctr" fontAlgn="base">
              <a:spcBef>
                <a:spcPct val="0"/>
              </a:spcBef>
              <a:spcAft>
                <a:spcPct val="0"/>
              </a:spcAft>
            </a:pPr>
            <a:r>
              <a:rPr lang="kk-KZ" sz="2000" dirty="0" smtClean="0">
                <a:solidFill>
                  <a:schemeClr val="tx1"/>
                </a:solidFill>
                <a:latin typeface="Times New Roman" pitchFamily="18" charset="0"/>
                <a:ea typeface="Times New Roman" pitchFamily="18" charset="0"/>
                <a:cs typeface="Times New Roman" pitchFamily="18" charset="0"/>
              </a:rPr>
              <a:t>Әңгіме - адам мен табиғат арасындағы байланысты көрсетеді</a:t>
            </a:r>
            <a:endParaRPr lang="kk-KZ" sz="2000" dirty="0" smtClean="0">
              <a:solidFill>
                <a:schemeClr val="tx1"/>
              </a:solidFill>
              <a:latin typeface="Times New Roman" pitchFamily="18" charset="0"/>
              <a:cs typeface="Times New Roman" pitchFamily="18" charset="0"/>
            </a:endParaRPr>
          </a:p>
        </p:txBody>
      </p:sp>
      <p:sp>
        <p:nvSpPr>
          <p:cNvPr id="6" name="Скругленный прямоугольник 5"/>
          <p:cNvSpPr/>
          <p:nvPr/>
        </p:nvSpPr>
        <p:spPr>
          <a:xfrm>
            <a:off x="6588224" y="260648"/>
            <a:ext cx="1944216" cy="18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kk-KZ" dirty="0" smtClean="0"/>
          </a:p>
          <a:p>
            <a:pPr algn="ctr"/>
            <a:endParaRPr lang="kk-KZ" dirty="0" smtClean="0"/>
          </a:p>
          <a:p>
            <a:pPr algn="ctr"/>
            <a:endParaRPr lang="kk-KZ" dirty="0" smtClean="0"/>
          </a:p>
          <a:p>
            <a:pPr algn="ctr"/>
            <a:endParaRPr lang="kk-KZ" dirty="0" smtClean="0"/>
          </a:p>
          <a:p>
            <a:pPr algn="ctr"/>
            <a:endParaRPr lang="kk-KZ" dirty="0" smtClean="0"/>
          </a:p>
          <a:p>
            <a:pPr algn="ctr"/>
            <a:r>
              <a:rPr lang="kk-KZ" dirty="0" smtClean="0">
                <a:latin typeface="Times New Roman" pitchFamily="18" charset="0"/>
                <a:cs typeface="Times New Roman" pitchFamily="18" charset="0"/>
              </a:rPr>
              <a:t>авторы</a:t>
            </a:r>
            <a:endParaRPr lang="ru-RU" dirty="0">
              <a:latin typeface="Times New Roman" pitchFamily="18" charset="0"/>
              <a:cs typeface="Times New Roman" pitchFamily="18" charset="0"/>
            </a:endParaRPr>
          </a:p>
        </p:txBody>
      </p:sp>
      <p:pic>
        <p:nvPicPr>
          <p:cNvPr id="9" name="Рисунок 8" descr="C:\Users\Админ\Desktop\АШЫҚ САБАҚ 24.02.21\ca192fd06f1e612e7345929f1eefdd7e.jpg"/>
          <p:cNvPicPr/>
          <p:nvPr/>
        </p:nvPicPr>
        <p:blipFill>
          <a:blip r:embed="rId2" cstate="print"/>
          <a:srcRect/>
          <a:stretch>
            <a:fillRect/>
          </a:stretch>
        </p:blipFill>
        <p:spPr bwMode="auto">
          <a:xfrm>
            <a:off x="6804248" y="332656"/>
            <a:ext cx="1512168" cy="1296144"/>
          </a:xfrm>
          <a:prstGeom prst="rect">
            <a:avLst/>
          </a:prstGeom>
          <a:noFill/>
          <a:ln w="9525">
            <a:noFill/>
            <a:miter lim="800000"/>
            <a:headEnd/>
            <a:tailEnd/>
          </a:ln>
        </p:spPr>
      </p:pic>
      <p:sp>
        <p:nvSpPr>
          <p:cNvPr id="10" name="Скругленный прямоугольник 9"/>
          <p:cNvSpPr/>
          <p:nvPr/>
        </p:nvSpPr>
        <p:spPr>
          <a:xfrm>
            <a:off x="1619672" y="4149080"/>
            <a:ext cx="3240360" cy="20882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kk-KZ" dirty="0" smtClean="0"/>
              <a:t>Фильм  түсірілген</a:t>
            </a:r>
          </a:p>
          <a:p>
            <a:pPr algn="ctr"/>
            <a:endParaRPr lang="kk-KZ" dirty="0" smtClean="0"/>
          </a:p>
          <a:p>
            <a:pPr algn="ctr"/>
            <a:endParaRPr lang="kk-KZ" dirty="0" smtClean="0"/>
          </a:p>
          <a:p>
            <a:pPr algn="ctr"/>
            <a:endParaRPr lang="kk-KZ" dirty="0" smtClean="0"/>
          </a:p>
          <a:p>
            <a:pPr algn="ctr"/>
            <a:endParaRPr lang="kk-KZ" dirty="0" smtClean="0"/>
          </a:p>
          <a:p>
            <a:pPr algn="ctr"/>
            <a:endParaRPr lang="kk-KZ" dirty="0" smtClean="0">
              <a:latin typeface="Times New Roman" pitchFamily="18" charset="0"/>
              <a:cs typeface="Times New Roman" pitchFamily="18" charset="0"/>
            </a:endParaRPr>
          </a:p>
          <a:p>
            <a:pPr algn="ctr"/>
            <a:r>
              <a:rPr lang="kk-KZ" dirty="0" smtClean="0">
                <a:latin typeface="Times New Roman" pitchFamily="18" charset="0"/>
                <a:cs typeface="Times New Roman" pitchFamily="18" charset="0"/>
              </a:rPr>
              <a:t>1973жылы фильм  түсірілген</a:t>
            </a:r>
            <a:endParaRPr lang="ru-RU" dirty="0">
              <a:latin typeface="Times New Roman" pitchFamily="18" charset="0"/>
              <a:cs typeface="Times New Roman" pitchFamily="18" charset="0"/>
            </a:endParaRPr>
          </a:p>
        </p:txBody>
      </p:sp>
      <p:pic>
        <p:nvPicPr>
          <p:cNvPr id="11" name="Рисунок 10" descr="C:\Users\Админ\Desktop\АШЫҚ САБАҚ 24.02.21\img12.jpg"/>
          <p:cNvPicPr/>
          <p:nvPr/>
        </p:nvPicPr>
        <p:blipFill>
          <a:blip r:embed="rId3" cstate="print"/>
          <a:srcRect/>
          <a:stretch>
            <a:fillRect/>
          </a:stretch>
        </p:blipFill>
        <p:spPr bwMode="auto">
          <a:xfrm>
            <a:off x="1907704" y="4149080"/>
            <a:ext cx="2736304" cy="1656184"/>
          </a:xfrm>
          <a:prstGeom prst="rect">
            <a:avLst/>
          </a:prstGeom>
          <a:noFill/>
          <a:ln w="9525">
            <a:noFill/>
            <a:miter lim="800000"/>
            <a:headEnd/>
            <a:tailEnd/>
          </a:ln>
        </p:spPr>
      </p:pic>
      <p:sp>
        <p:nvSpPr>
          <p:cNvPr id="12" name="Трапеция 11"/>
          <p:cNvSpPr/>
          <p:nvPr/>
        </p:nvSpPr>
        <p:spPr>
          <a:xfrm>
            <a:off x="5940152" y="2636912"/>
            <a:ext cx="2376264" cy="1944216"/>
          </a:xfrm>
          <a:prstGeom prst="trapezoid">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kk-KZ" dirty="0" smtClean="0"/>
          </a:p>
          <a:p>
            <a:pPr algn="ctr"/>
            <a:endParaRPr lang="kk-KZ" dirty="0" smtClean="0"/>
          </a:p>
          <a:p>
            <a:pPr algn="ctr"/>
            <a:endParaRPr lang="kk-KZ" dirty="0" smtClean="0"/>
          </a:p>
          <a:p>
            <a:pPr algn="ctr"/>
            <a:endParaRPr lang="kk-KZ" dirty="0" smtClean="0"/>
          </a:p>
          <a:p>
            <a:pPr algn="ctr"/>
            <a:endParaRPr lang="kk-KZ" dirty="0" smtClean="0">
              <a:latin typeface="Times New Roman" pitchFamily="18" charset="0"/>
              <a:cs typeface="Times New Roman" pitchFamily="18" charset="0"/>
            </a:endParaRPr>
          </a:p>
          <a:p>
            <a:pPr algn="ctr"/>
            <a:r>
              <a:rPr lang="kk-KZ" dirty="0" smtClean="0">
                <a:latin typeface="Times New Roman" pitchFamily="18" charset="0"/>
                <a:cs typeface="Times New Roman" pitchFamily="18" charset="0"/>
              </a:rPr>
              <a:t>Құрмаш</a:t>
            </a:r>
            <a:endParaRPr lang="ru-RU" dirty="0">
              <a:latin typeface="Times New Roman" pitchFamily="18" charset="0"/>
              <a:cs typeface="Times New Roman" pitchFamily="18" charset="0"/>
            </a:endParaRPr>
          </a:p>
        </p:txBody>
      </p:sp>
      <p:sp>
        <p:nvSpPr>
          <p:cNvPr id="13" name="Овал 12"/>
          <p:cNvSpPr/>
          <p:nvPr/>
        </p:nvSpPr>
        <p:spPr>
          <a:xfrm>
            <a:off x="6012160" y="5085184"/>
            <a:ext cx="1872208" cy="115212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kk-KZ" dirty="0" smtClean="0">
                <a:latin typeface="Times New Roman" pitchFamily="18" charset="0"/>
                <a:cs typeface="Times New Roman" pitchFamily="18" charset="0"/>
              </a:rPr>
              <a:t>1929 жылы жазылған</a:t>
            </a:r>
            <a:endParaRPr lang="ru-RU" dirty="0" smtClean="0">
              <a:latin typeface="Times New Roman" pitchFamily="18" charset="0"/>
              <a:cs typeface="Times New Roman" pitchFamily="18" charset="0"/>
            </a:endParaRPr>
          </a:p>
          <a:p>
            <a:pPr algn="ctr"/>
            <a:endParaRPr lang="ru-RU" dirty="0"/>
          </a:p>
        </p:txBody>
      </p:sp>
      <p:sp>
        <p:nvSpPr>
          <p:cNvPr id="14" name="Ромб 13"/>
          <p:cNvSpPr/>
          <p:nvPr/>
        </p:nvSpPr>
        <p:spPr>
          <a:xfrm>
            <a:off x="3851920" y="404664"/>
            <a:ext cx="2051720" cy="1584176"/>
          </a:xfrm>
          <a:prstGeom prst="diamond">
            <a:avLst/>
          </a:prstGeom>
        </p:spPr>
        <p:style>
          <a:lnRef idx="2">
            <a:schemeClr val="accent6"/>
          </a:lnRef>
          <a:fillRef idx="1">
            <a:schemeClr val="lt1"/>
          </a:fillRef>
          <a:effectRef idx="0">
            <a:schemeClr val="accent6"/>
          </a:effectRef>
          <a:fontRef idx="minor">
            <a:schemeClr val="dk1"/>
          </a:fontRef>
        </p:style>
        <p:txBody>
          <a:bodyPr rtlCol="0" anchor="ctr"/>
          <a:lstStyle/>
          <a:p>
            <a:pPr lvl="0" algn="ctr" fontAlgn="base">
              <a:spcBef>
                <a:spcPct val="0"/>
              </a:spcBef>
              <a:spcAft>
                <a:spcPct val="0"/>
              </a:spcAft>
            </a:pPr>
            <a:r>
              <a:rPr lang="kk-KZ" dirty="0" smtClean="0">
                <a:solidFill>
                  <a:schemeClr val="tx1"/>
                </a:solidFill>
                <a:latin typeface="Times New Roman" pitchFamily="18" charset="0"/>
                <a:ea typeface="Times New Roman" pitchFamily="18" charset="0"/>
                <a:cs typeface="Times New Roman" pitchFamily="18" charset="0"/>
              </a:rPr>
              <a:t>Қасқырдың бөлтірігі</a:t>
            </a:r>
            <a:endParaRPr lang="kk-KZ" sz="2800" dirty="0" smtClean="0">
              <a:solidFill>
                <a:schemeClr val="tx1"/>
              </a:solidFill>
              <a:latin typeface="Times New Roman" pitchFamily="18" charset="0"/>
              <a:cs typeface="Times New Roman" pitchFamily="18" charset="0"/>
            </a:endParaRPr>
          </a:p>
        </p:txBody>
      </p:sp>
      <p:pic>
        <p:nvPicPr>
          <p:cNvPr id="16" name="Рисунок 15" descr="C:\Users\Админ\Desktop\АШЫҚ САБАҚ 24.02.21\1571981618_kokserek.jpg"/>
          <p:cNvPicPr/>
          <p:nvPr/>
        </p:nvPicPr>
        <p:blipFill>
          <a:blip r:embed="rId4" cstate="print"/>
          <a:srcRect/>
          <a:stretch>
            <a:fillRect/>
          </a:stretch>
        </p:blipFill>
        <p:spPr bwMode="auto">
          <a:xfrm>
            <a:off x="6300192" y="2636912"/>
            <a:ext cx="1584176" cy="1584176"/>
          </a:xfrm>
          <a:prstGeom prst="pentagon">
            <a:avLst/>
          </a:prstGeom>
          <a:noFill/>
          <a:ln w="9525">
            <a:noFill/>
            <a:miter lim="800000"/>
            <a:headEnd/>
            <a:tailEnd/>
          </a:ln>
        </p:spPr>
      </p:pic>
      <p:pic>
        <p:nvPicPr>
          <p:cNvPr id="17" name="Рисунок 16" descr="C:\Users\Админ\Desktop\АШЫҚ САБАҚ 24.02.21\Көксерек.jpeg"/>
          <p:cNvPicPr/>
          <p:nvPr/>
        </p:nvPicPr>
        <p:blipFill>
          <a:blip r:embed="rId5" cstate="print"/>
          <a:srcRect/>
          <a:stretch>
            <a:fillRect/>
          </a:stretch>
        </p:blipFill>
        <p:spPr bwMode="auto">
          <a:xfrm>
            <a:off x="1403648" y="188640"/>
            <a:ext cx="1728192" cy="1872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59632" y="548680"/>
            <a:ext cx="7674056" cy="5699720"/>
          </a:xfrm>
        </p:spPr>
        <p:txBody>
          <a:bodyPr/>
          <a:lstStyle/>
          <a:p>
            <a:pPr algn="ctr">
              <a:buNone/>
            </a:pPr>
            <a:endParaRPr lang="kk-KZ" dirty="0" smtClean="0">
              <a:latin typeface="Times New Roman" pitchFamily="18" charset="0"/>
              <a:cs typeface="Times New Roman" pitchFamily="18" charset="0"/>
            </a:endParaRPr>
          </a:p>
          <a:p>
            <a:pPr algn="ctr">
              <a:buNone/>
            </a:pPr>
            <a:endParaRPr lang="kk-KZ" dirty="0" smtClean="0">
              <a:latin typeface="Times New Roman" pitchFamily="18" charset="0"/>
              <a:cs typeface="Times New Roman" pitchFamily="18" charset="0"/>
            </a:endParaRPr>
          </a:p>
          <a:p>
            <a:pPr algn="ctr">
              <a:buNone/>
            </a:pPr>
            <a:r>
              <a:rPr lang="kk-KZ" sz="3600" dirty="0" smtClean="0">
                <a:solidFill>
                  <a:srgbClr val="0070C0"/>
                </a:solidFill>
                <a:latin typeface="Times New Roman" pitchFamily="18" charset="0"/>
                <a:cs typeface="Times New Roman" pitchFamily="18" charset="0"/>
              </a:rPr>
              <a:t>Ақпанның жиырма төрті</a:t>
            </a:r>
          </a:p>
          <a:p>
            <a:pPr algn="ctr">
              <a:buNone/>
            </a:pPr>
            <a:r>
              <a:rPr lang="kk-KZ" sz="3600" dirty="0" smtClean="0">
                <a:solidFill>
                  <a:srgbClr val="0070C0"/>
                </a:solidFill>
                <a:latin typeface="Times New Roman" pitchFamily="18" charset="0"/>
                <a:cs typeface="Times New Roman" pitchFamily="18" charset="0"/>
              </a:rPr>
              <a:t>Класс жұмысы</a:t>
            </a:r>
          </a:p>
          <a:p>
            <a:pPr algn="ctr">
              <a:buNone/>
            </a:pPr>
            <a:r>
              <a:rPr lang="kk-KZ" sz="3600" dirty="0" smtClean="0">
                <a:solidFill>
                  <a:srgbClr val="0070C0"/>
                </a:solidFill>
                <a:latin typeface="Times New Roman" pitchFamily="18" charset="0"/>
                <a:cs typeface="Times New Roman" pitchFamily="18" charset="0"/>
              </a:rPr>
              <a:t>Мұхтар Әуезов “Көксерек” әңгімесі</a:t>
            </a:r>
          </a:p>
          <a:p>
            <a:pPr algn="ctr">
              <a:buNone/>
            </a:pPr>
            <a:r>
              <a:rPr lang="ru-RU" sz="3600" dirty="0" smtClean="0">
                <a:solidFill>
                  <a:srgbClr val="0070C0"/>
                </a:solidFill>
                <a:latin typeface="Times New Roman" pitchFamily="18" charset="0"/>
                <a:cs typeface="Times New Roman" pitchFamily="18" charset="0"/>
              </a:rPr>
              <a:t>(</a:t>
            </a:r>
            <a:r>
              <a:rPr lang="kk-KZ" sz="3600" dirty="0" smtClean="0">
                <a:solidFill>
                  <a:srgbClr val="0070C0"/>
                </a:solidFill>
                <a:latin typeface="Times New Roman" pitchFamily="18" charset="0"/>
                <a:cs typeface="Times New Roman" pitchFamily="18" charset="0"/>
              </a:rPr>
              <a:t>үзінді</a:t>
            </a:r>
            <a:r>
              <a:rPr lang="ru-RU" sz="3600" dirty="0" smtClean="0">
                <a:solidFill>
                  <a:srgbClr val="0070C0"/>
                </a:solidFill>
                <a:latin typeface="Times New Roman" pitchFamily="18" charset="0"/>
                <a:cs typeface="Times New Roman" pitchFamily="18" charset="0"/>
              </a:rPr>
              <a:t>)</a:t>
            </a:r>
            <a:endParaRPr lang="ru-RU" sz="36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Әдебиет лотосы</a:t>
            </a:r>
            <a:endParaRPr lang="ru-RU"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1043608" y="2060848"/>
          <a:ext cx="7931400" cy="4114800"/>
        </p:xfrm>
        <a:graphic>
          <a:graphicData uri="http://schemas.openxmlformats.org/drawingml/2006/table">
            <a:tbl>
              <a:tblPr firstRow="1" bandRow="1">
                <a:tableStyleId>{5940675A-B579-460E-94D1-54222C63F5DA}</a:tableStyleId>
              </a:tblPr>
              <a:tblGrid>
                <a:gridCol w="1321900"/>
                <a:gridCol w="1321900"/>
                <a:gridCol w="1321900"/>
                <a:gridCol w="1321900"/>
                <a:gridCol w="1321900"/>
                <a:gridCol w="1321900"/>
              </a:tblGrid>
              <a:tr h="370840">
                <a:tc>
                  <a:txBody>
                    <a:bodyPr/>
                    <a:lstStyle/>
                    <a:p>
                      <a:pPr indent="-810260" algn="l">
                        <a:spcAft>
                          <a:spcPts val="0"/>
                        </a:spcAft>
                      </a:pPr>
                      <a:r>
                        <a:rPr lang="kk-KZ" sz="2400" b="1" dirty="0" smtClean="0">
                          <a:latin typeface="Times New Roman"/>
                          <a:ea typeface="Times New Roman"/>
                          <a:cs typeface="Times New Roman"/>
                        </a:rPr>
                        <a:t>Шығар-маның </a:t>
                      </a:r>
                      <a:r>
                        <a:rPr lang="kk-KZ" sz="2400" b="1" dirty="0">
                          <a:latin typeface="Times New Roman"/>
                          <a:ea typeface="Times New Roman"/>
                          <a:cs typeface="Times New Roman"/>
                        </a:rPr>
                        <a:t>атауы</a:t>
                      </a:r>
                      <a:endParaRPr lang="ru-RU" sz="2400" dirty="0">
                        <a:latin typeface="Times New Roman"/>
                        <a:ea typeface="Times New Roman"/>
                        <a:cs typeface="Times New Roman"/>
                      </a:endParaRPr>
                    </a:p>
                  </a:txBody>
                  <a:tcPr marL="68580" marR="68580" marT="0" marB="0"/>
                </a:tc>
                <a:tc>
                  <a:txBody>
                    <a:bodyPr/>
                    <a:lstStyle/>
                    <a:p>
                      <a:pPr indent="-810260" algn="l">
                        <a:spcAft>
                          <a:spcPts val="0"/>
                        </a:spcAft>
                      </a:pPr>
                      <a:r>
                        <a:rPr lang="kk-KZ" sz="2400" b="1" smtClean="0">
                          <a:latin typeface="Times New Roman"/>
                          <a:ea typeface="Times New Roman"/>
                          <a:cs typeface="Times New Roman"/>
                        </a:rPr>
                        <a:t>Авторы </a:t>
                      </a:r>
                      <a:endParaRPr lang="ru-RU" sz="2400" dirty="0">
                        <a:latin typeface="Times New Roman"/>
                        <a:ea typeface="Times New Roman"/>
                        <a:cs typeface="Times New Roman"/>
                      </a:endParaRPr>
                    </a:p>
                  </a:txBody>
                  <a:tcPr marL="68580" marR="68580" marT="0" marB="0"/>
                </a:tc>
                <a:tc>
                  <a:txBody>
                    <a:bodyPr/>
                    <a:lstStyle/>
                    <a:p>
                      <a:pPr indent="-810260" algn="l">
                        <a:spcAft>
                          <a:spcPts val="0"/>
                        </a:spcAft>
                      </a:pPr>
                      <a:r>
                        <a:rPr lang="kk-KZ" sz="2400" b="1" dirty="0" smtClean="0">
                          <a:latin typeface="Times New Roman"/>
                          <a:ea typeface="Times New Roman"/>
                          <a:cs typeface="Times New Roman"/>
                        </a:rPr>
                        <a:t>Кейіп-керлер </a:t>
                      </a:r>
                      <a:endParaRPr lang="ru-RU" sz="2400" dirty="0">
                        <a:latin typeface="Times New Roman"/>
                        <a:ea typeface="Times New Roman"/>
                        <a:cs typeface="Times New Roman"/>
                      </a:endParaRPr>
                    </a:p>
                  </a:txBody>
                  <a:tcPr marL="68580" marR="68580" marT="0" marB="0"/>
                </a:tc>
                <a:tc>
                  <a:txBody>
                    <a:bodyPr/>
                    <a:lstStyle/>
                    <a:p>
                      <a:pPr indent="-810260" algn="l">
                        <a:spcAft>
                          <a:spcPts val="0"/>
                        </a:spcAft>
                      </a:pPr>
                      <a:r>
                        <a:rPr lang="kk-KZ" sz="2400" b="1" dirty="0">
                          <a:latin typeface="Times New Roman"/>
                          <a:ea typeface="Times New Roman"/>
                          <a:cs typeface="Times New Roman"/>
                        </a:rPr>
                        <a:t>Қандай?</a:t>
                      </a:r>
                      <a:endParaRPr lang="ru-RU" sz="2400" dirty="0">
                        <a:latin typeface="Times New Roman"/>
                        <a:ea typeface="Times New Roman"/>
                        <a:cs typeface="Times New Roman"/>
                      </a:endParaRPr>
                    </a:p>
                    <a:p>
                      <a:pPr indent="-810260" algn="l">
                        <a:spcAft>
                          <a:spcPts val="0"/>
                        </a:spcAft>
                      </a:pPr>
                      <a:r>
                        <a:rPr lang="kk-KZ" sz="2400" b="1" dirty="0" smtClean="0">
                          <a:latin typeface="Times New Roman"/>
                          <a:ea typeface="Times New Roman"/>
                          <a:cs typeface="Times New Roman"/>
                        </a:rPr>
                        <a:t>Жағым-ды</a:t>
                      </a:r>
                      <a:r>
                        <a:rPr lang="ru-RU" sz="2400" b="1" dirty="0" smtClean="0">
                          <a:latin typeface="Times New Roman"/>
                          <a:ea typeface="Times New Roman"/>
                          <a:cs typeface="Times New Roman"/>
                        </a:rPr>
                        <a:t>/</a:t>
                      </a:r>
                      <a:r>
                        <a:rPr lang="ru-RU" sz="2400" b="1" dirty="0" err="1" smtClean="0">
                          <a:latin typeface="Times New Roman"/>
                          <a:ea typeface="Times New Roman"/>
                          <a:cs typeface="Times New Roman"/>
                        </a:rPr>
                        <a:t>жа</a:t>
                      </a:r>
                      <a:r>
                        <a:rPr lang="ru-RU" sz="2400" b="1" dirty="0" smtClean="0">
                          <a:latin typeface="Times New Roman"/>
                          <a:ea typeface="Times New Roman"/>
                          <a:cs typeface="Times New Roman"/>
                        </a:rPr>
                        <a:t>-</a:t>
                      </a:r>
                    </a:p>
                    <a:p>
                      <a:pPr indent="-810260" algn="l">
                        <a:spcAft>
                          <a:spcPts val="0"/>
                        </a:spcAft>
                      </a:pPr>
                      <a:r>
                        <a:rPr lang="kk-KZ" sz="2400" b="1" dirty="0" smtClean="0">
                          <a:latin typeface="Times New Roman"/>
                          <a:ea typeface="Times New Roman"/>
                          <a:cs typeface="Times New Roman"/>
                        </a:rPr>
                        <a:t>ғымсыз</a:t>
                      </a:r>
                      <a:endParaRPr lang="ru-RU" sz="2400" dirty="0">
                        <a:latin typeface="Times New Roman"/>
                        <a:ea typeface="Times New Roman"/>
                        <a:cs typeface="Times New Roman"/>
                      </a:endParaRPr>
                    </a:p>
                  </a:txBody>
                  <a:tcPr marL="68580" marR="68580" marT="0" marB="0"/>
                </a:tc>
                <a:tc>
                  <a:txBody>
                    <a:bodyPr/>
                    <a:lstStyle/>
                    <a:p>
                      <a:pPr indent="-810260" algn="l">
                        <a:spcAft>
                          <a:spcPts val="0"/>
                        </a:spcAft>
                      </a:pPr>
                      <a:r>
                        <a:rPr lang="kk-KZ" sz="2400" b="1" dirty="0">
                          <a:latin typeface="Times New Roman"/>
                          <a:ea typeface="Times New Roman"/>
                          <a:cs typeface="Times New Roman"/>
                        </a:rPr>
                        <a:t>Іс-әрекеті</a:t>
                      </a:r>
                      <a:endParaRPr lang="ru-RU" sz="2400" dirty="0">
                        <a:latin typeface="Times New Roman"/>
                        <a:ea typeface="Times New Roman"/>
                        <a:cs typeface="Times New Roman"/>
                      </a:endParaRPr>
                    </a:p>
                  </a:txBody>
                  <a:tcPr marL="68580" marR="68580" marT="0" marB="0"/>
                </a:tc>
                <a:tc>
                  <a:txBody>
                    <a:bodyPr/>
                    <a:lstStyle/>
                    <a:p>
                      <a:pPr indent="-810260" algn="l">
                        <a:spcAft>
                          <a:spcPts val="0"/>
                        </a:spcAft>
                      </a:pPr>
                      <a:r>
                        <a:rPr lang="kk-KZ" sz="2400" b="1" dirty="0" smtClean="0">
                          <a:latin typeface="Times New Roman"/>
                          <a:ea typeface="Times New Roman"/>
                          <a:cs typeface="Times New Roman"/>
                        </a:rPr>
                        <a:t>Кейіп-кер іс-әрекеті-не </a:t>
                      </a:r>
                      <a:r>
                        <a:rPr lang="kk-KZ" sz="2400" b="1" dirty="0">
                          <a:latin typeface="Times New Roman"/>
                          <a:ea typeface="Times New Roman"/>
                          <a:cs typeface="Times New Roman"/>
                        </a:rPr>
                        <a:t>сенің </a:t>
                      </a:r>
                      <a:r>
                        <a:rPr lang="kk-KZ" sz="2400" b="1" dirty="0" smtClean="0">
                          <a:latin typeface="Times New Roman"/>
                          <a:ea typeface="Times New Roman"/>
                          <a:cs typeface="Times New Roman"/>
                        </a:rPr>
                        <a:t>көзқара-сың</a:t>
                      </a:r>
                      <a:endParaRPr lang="ru-RU" sz="2400" dirty="0">
                        <a:latin typeface="Times New Roman"/>
                        <a:ea typeface="Times New Roman"/>
                        <a:cs typeface="Times New Roman"/>
                      </a:endParaRPr>
                    </a:p>
                  </a:txBody>
                  <a:tcPr marL="68580" marR="68580" marT="0" marB="0"/>
                </a:tc>
              </a:tr>
              <a:tr h="370840">
                <a:tc>
                  <a:txBody>
                    <a:bodyPr/>
                    <a:lstStyle/>
                    <a:p>
                      <a:endParaRPr lang="kk-KZ" dirty="0" smtClean="0"/>
                    </a:p>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kk-KZ" dirty="0" smtClean="0"/>
                    </a:p>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kk-KZ" dirty="0" smtClean="0"/>
                    </a:p>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latin typeface="Times New Roman" pitchFamily="18" charset="0"/>
                <a:cs typeface="Times New Roman" pitchFamily="18" charset="0"/>
              </a:rPr>
              <a:t>Тыңдалым</a:t>
            </a:r>
            <a:endParaRPr lang="ru-RU" dirty="0">
              <a:latin typeface="Times New Roman" pitchFamily="18" charset="0"/>
              <a:cs typeface="Times New Roman" pitchFamily="18" charset="0"/>
            </a:endParaRPr>
          </a:p>
        </p:txBody>
      </p:sp>
      <p:pic>
        <p:nvPicPr>
          <p:cNvPr id="1026" name="Picture 2" descr="C:\Users\Админ\Desktop\АШЫҚ САБАҚ 24.02.21\суреттер\2c9cfa9a7c4ad47a9174513b31d40892.jpg"/>
          <p:cNvPicPr>
            <a:picLocks noGrp="1" noChangeAspect="1" noChangeArrowheads="1"/>
          </p:cNvPicPr>
          <p:nvPr>
            <p:ph idx="1"/>
          </p:nvPr>
        </p:nvPicPr>
        <p:blipFill>
          <a:blip r:embed="rId2" cstate="print"/>
          <a:srcRect/>
          <a:stretch>
            <a:fillRect/>
          </a:stretch>
        </p:blipFill>
        <p:spPr bwMode="auto">
          <a:xfrm>
            <a:off x="3013837" y="1447800"/>
            <a:ext cx="4341876" cy="4800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Сұрақтар </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kk-KZ" dirty="0" smtClean="0">
                <a:latin typeface="Times New Roman" pitchFamily="18" charset="0"/>
                <a:cs typeface="Times New Roman" pitchFamily="18" charset="0"/>
              </a:rPr>
              <a:t>Құрмаш кішкентай бөлтірігіне қандай ат қойды?</a:t>
            </a:r>
          </a:p>
          <a:p>
            <a:r>
              <a:rPr lang="kk-KZ" dirty="0" smtClean="0">
                <a:latin typeface="Times New Roman" pitchFamily="18" charset="0"/>
                <a:cs typeface="Times New Roman" pitchFamily="18" charset="0"/>
              </a:rPr>
              <a:t>Көксеректі нелер талап тастайтын?</a:t>
            </a:r>
          </a:p>
          <a:p>
            <a:r>
              <a:rPr lang="kk-KZ" dirty="0" smtClean="0">
                <a:latin typeface="Times New Roman" pitchFamily="18" charset="0"/>
                <a:cs typeface="Times New Roman" pitchFamily="18" charset="0"/>
              </a:rPr>
              <a:t>Көксерек қандай боп өсті?</a:t>
            </a:r>
          </a:p>
          <a:p>
            <a:r>
              <a:rPr lang="kk-KZ" dirty="0" smtClean="0">
                <a:latin typeface="Times New Roman" pitchFamily="18" charset="0"/>
                <a:cs typeface="Times New Roman" pitchFamily="18" charset="0"/>
              </a:rPr>
              <a:t>Көксерек ауылдан қай кезде келмеске кетті?</a:t>
            </a:r>
          </a:p>
          <a:p>
            <a:r>
              <a:rPr lang="kk-KZ" dirty="0" smtClean="0">
                <a:latin typeface="Times New Roman" pitchFamily="18" charset="0"/>
                <a:cs typeface="Times New Roman" pitchFamily="18" charset="0"/>
              </a:rPr>
              <a:t>Қой бағып жүрген Құрмашқа шабуыл жасаған не?</a:t>
            </a:r>
          </a:p>
          <a:p>
            <a:r>
              <a:rPr lang="kk-KZ" dirty="0" smtClean="0">
                <a:latin typeface="Times New Roman" pitchFamily="18" charset="0"/>
                <a:cs typeface="Times New Roman" pitchFamily="18" charset="0"/>
              </a:rPr>
              <a:t>Көксеректі кімдер өлтірді? </a:t>
            </a:r>
            <a:endParaRPr lang="ru-RU"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779</TotalTime>
  <Words>287</Words>
  <Application>Microsoft Office PowerPoint</Application>
  <PresentationFormat>Экран (4:3)</PresentationFormat>
  <Paragraphs>140</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Солнцестояние</vt:lpstr>
      <vt:lpstr>Сабақ мақсаттары</vt:lpstr>
      <vt:lpstr>Бағалау критерийі</vt:lpstr>
      <vt:lpstr>СТОП кадр</vt:lpstr>
      <vt:lpstr>Сөздік карта</vt:lpstr>
      <vt:lpstr>Слайд 5</vt:lpstr>
      <vt:lpstr>Слайд 6</vt:lpstr>
      <vt:lpstr>Әдебиет лотосы</vt:lpstr>
      <vt:lpstr>Тыңдалым</vt:lpstr>
      <vt:lpstr>Сұрақтар </vt:lpstr>
      <vt:lpstr>1. Суретте. Көксеректі суреттеңіз.    2. Салыстыр. Ауыл иттері мен Көксеректі салыстырыңыз.    3. Зертте. Қасқыр туралы тағы қандай шығарма білесіз?  4. Талда. Көксеректің қатыгездігін қай тұстарда байқадыңыз?  5. Дәлелде. Неге қасқырды асырауға болмайды?  6. Қолдан.  Көксерек туралы ауыл  адамдары не дейді?  </vt:lpstr>
      <vt:lpstr>   Рефлексия.       «Бес саусақ» тәсілі </vt:lpstr>
      <vt:lpstr>Үйге тапсырма</vt:lpstr>
      <vt:lpstr>Өзін-өзі бағалау</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Сабақ мақсаттары</dc:title>
  <dc:creator>Админ</dc:creator>
  <cp:lastModifiedBy>Админ</cp:lastModifiedBy>
  <cp:revision>76</cp:revision>
  <dcterms:created xsi:type="dcterms:W3CDTF">2021-02-22T04:51:26Z</dcterms:created>
  <dcterms:modified xsi:type="dcterms:W3CDTF">2021-02-26T09:32:12Z</dcterms:modified>
</cp:coreProperties>
</file>